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60" r:id="rId2"/>
    <p:sldId id="266" r:id="rId3"/>
    <p:sldId id="265" r:id="rId4"/>
    <p:sldId id="259" r:id="rId5"/>
    <p:sldId id="257" r:id="rId6"/>
    <p:sldId id="258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e\Documents\Arlington%20Villages\2014-April%2022202%20NU%20roster%20&amp;%20workloa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iane\Documents\Arlington%20Villages\2014-April%2022202%20NU%20roster%20&amp;%20worklo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7030A0"/>
              </a:solidFill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2"/>
            <c:bubble3D val="0"/>
            <c:spPr>
              <a:solidFill>
                <a:srgbClr val="00B050"/>
              </a:solidFill>
            </c:spPr>
          </c:dPt>
          <c:dPt>
            <c:idx val="3"/>
            <c:bubble3D val="0"/>
            <c:spPr>
              <a:solidFill>
                <a:schemeClr val="bg1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5"/>
            <c:bubble3D val="0"/>
            <c:spPr>
              <a:solidFill>
                <a:srgbClr val="00B0F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'Wkload Stats'!$A$6:$A$11</c:f>
              <c:strCache>
                <c:ptCount val="6"/>
                <c:pt idx="0">
                  <c:v>Check-In</c:v>
                </c:pt>
                <c:pt idx="1">
                  <c:v>Errands/Chores</c:v>
                </c:pt>
                <c:pt idx="2">
                  <c:v>Knowledge Sharing</c:v>
                </c:pt>
                <c:pt idx="3">
                  <c:v>Other</c:v>
                </c:pt>
                <c:pt idx="4">
                  <c:v>Social Activities</c:v>
                </c:pt>
                <c:pt idx="5">
                  <c:v>Transportation</c:v>
                </c:pt>
              </c:strCache>
            </c:strRef>
          </c:cat>
          <c:val>
            <c:numRef>
              <c:f>'Wkload Stats'!$B$6:$B$11</c:f>
              <c:numCache>
                <c:formatCode>General</c:formatCode>
                <c:ptCount val="6"/>
                <c:pt idx="0">
                  <c:v>4</c:v>
                </c:pt>
                <c:pt idx="1">
                  <c:v>31</c:v>
                </c:pt>
                <c:pt idx="2">
                  <c:v>15</c:v>
                </c:pt>
                <c:pt idx="3">
                  <c:v>2</c:v>
                </c:pt>
                <c:pt idx="4">
                  <c:v>31</c:v>
                </c:pt>
                <c:pt idx="5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76FD8-3959-4ADD-8200-4B7C4F59F977}" type="datetimeFigureOut">
              <a:rPr lang="en-US" smtClean="0"/>
              <a:t>7/20/2014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C6102-2394-411D-9E1A-B14FD4656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30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21B366-A03B-43D3-80CF-11D40E579777}" type="datetime1">
              <a:rPr lang="en-US" smtClean="0"/>
              <a:t>7/20/2014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CFD5E3-6524-43DF-A415-F346A82BDD50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CE91A1-8A77-4B63-8C5F-F9CC22BA782A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657CA8-DF55-47AE-9EB5-77D2073B41FD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A066FD-8609-49B0-8357-9A9012F3E16A}" type="datetime1">
              <a:rPr lang="en-US" smtClean="0"/>
              <a:t>7/20/2014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1F7E5B-84FE-48A4-BA3E-A15CA95A0632}" type="datetime1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C70EB3-A5DF-4913-B155-7B7A3F858F2E}" type="datetime1">
              <a:rPr lang="en-US" smtClean="0"/>
              <a:t>7/20/2014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5691389-1657-4249-9D0A-C9682ADBE9F5}" type="datetime1">
              <a:rPr lang="en-US" smtClean="0"/>
              <a:t>7/20/2014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BF66A6-94F4-42DF-892C-18C1510DB68A}" type="datetime1">
              <a:rPr lang="en-US" smtClean="0"/>
              <a:t>7/20/2014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F5D615-C22C-49A4-8E2E-33939BF3729A}" type="datetime1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D1AFA4-43D3-446D-A142-5A8556D806EB}" type="datetime1">
              <a:rPr lang="en-US" smtClean="0"/>
              <a:t>7/20/2014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F69D6C-2FCC-4DA7-8F3C-7884C25C66D4}" type="datetime1">
              <a:rPr lang="en-US" smtClean="0"/>
              <a:t>7/20/2014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29A90D-0C81-4026-9902-93671DAF01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tel:703.548.2611" TargetMode="External"/><Relationship Id="rId2" Type="http://schemas.openxmlformats.org/officeDocument/2006/relationships/hyperlink" Target="mailto:Linc@cummingsleeds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tel:703.498.9798" TargetMode="External"/><Relationship Id="rId4" Type="http://schemas.openxmlformats.org/officeDocument/2006/relationships/hyperlink" Target="mailto:litmandc@gmail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lingtonva.us/departments/CPHD/planning/data_maps/Census/2010Census/civic/page82974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urora Hi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512889"/>
            <a:ext cx="3447519" cy="159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1" y="4512890"/>
            <a:ext cx="2108199" cy="159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C:\Users\Public\Pictures\22202NU\2013-10-30 14.18.27 (640x480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04102"/>
            <a:ext cx="2235201" cy="18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Diane\Documents\Arlington Villages\hume schoo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12888"/>
            <a:ext cx="2235201" cy="159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ar_sign_sm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043605"/>
            <a:ext cx="2316479" cy="1660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iane\Documents\Arlington Villages\crystal city 2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479" y="1043606"/>
            <a:ext cx="3122179" cy="168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iane\Pictures\22202 NU May2014 Open House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200" y="2704101"/>
            <a:ext cx="3831959" cy="18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22543" y="357776"/>
            <a:ext cx="79303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22202 Neighbors United (22202 NU)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657600" y="6246996"/>
            <a:ext cx="53527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ARCA Presentation - July 17, 2014</a:t>
            </a:r>
            <a:endParaRPr lang="en-US" sz="2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1</a:t>
            </a:fld>
            <a:endParaRPr lang="en-US"/>
          </a:p>
        </p:txBody>
      </p:sp>
      <p:sp>
        <p:nvSpPr>
          <p:cNvPr id="6" name="AutoShape 2" descr="data:image/jpeg;base64,/9j/4AAQSkZJRgABAQAAAQABAAD/2wCEAAkGBhQSERQUEhQUFRUVFBQXFxcVFxUVGBgVFxcVFxcYFxQXHCYeFxkjHBUXHy8gIycpLCwsFR4xNTAqNSYsLCkBCQoKDgwOGg8PGiwcHBwsKSwsLCwsKSwsKSwqKSkpLCksLCksLCwsKSwsLCwsLCwpKSwsKSwsKSwpLCwpLCksLP/AABEIAMIBAwMBIgACEQEDEQH/xAAbAAABBQEBAAAAAAAAAAAAAAABAAIDBAUGB//EAEMQAAIBAgQDBgMEBwYFBQAAAAECEQADBBIhMQVBUQYTImFxkTJCgVKhscEHFBUjYoLRM3KSorLwJFNzwuFDg7PS8f/EABkBAQEBAQEBAAAAAAAAAAAAAAABAgMEBf/EACYRAQACAQQCAgEFAQAAAAAAAAABEQIDEiExE0EiUTIUUnHBwgT/2gAMAwEAAhEDEQA/APN+z3CnxOIKXhcICsGLAjKRlgE8jrt5jlXpN8qiqiwNIA6KNNKj4fhRhrMuQTu5GgLwBoPuFc1iuJM9wvMTsOg5CrjDOU03cR8JoYJvDUAxOa3J6VHgsQ0bTW2WlNGqouv0p2Z/Kgs04GqwD0VRutC1rNRzVWGHPWnjDeZotn3r0CqeDxpJM1Jew+lV8HhIJmoWv3ceq7mo/wBrr1qviMGrb1GnCVO0nkAKFyujiq1Ja4gG2NVn4Nbt63Wg/ZEE+hJ8K/efKr2BwLH+xwxj7Vz8fGQD9FrW2+k3V2hxWJgVXwl7M0ydo8vat4cHxRG9lfSPyt1G3BcUNf3Nzy8M/fbH4ir48jfCqGo95TL7hSFuo1ljtOqn01M/ysfSq+IuFImIOxGoPofy3rFU1a33lAXKybnEKr/tImhboBeFP7wVyr8RPWmDiDDmalG51RIrO4k0AxWWvFG61HiOJFhFKLU7mOf7R96j/XX+03uajamxWmbWk4gwB1b3NNHE36mq0UgKUW31yuqu5UKqksWIUAaT4oMHSub7e9thjclqyGXD2yWGdUV3uRlzNk5AaDnqZ8tPht0EG20FWB0O2uhH1FcZxjhJsXChkjdGPNf6jY1y2xE23EqEUqlyClVV6NxfipvN0UbD8z51mxUhWiLddYcpT4diRFbWCTSsrDW62MM3hjzoQsZadlpop01FGKIFRlqcrUD6NNmhNAWqNqLPVW/iKKkAkgDUkwB1PlWgltlYWrIDXmnM0/CPmAbko5sNSdB50MPe7q2b3zElLfkY8bj0BAHm3lWTa4s6ElHZSYnKSNthpyqTlGPbnllTosPjrOGuf2ZvMphrhIGo37pDoAPUTG/OtVe2tvXMjj7MQ2byJGinnrpodZgHiMPdzMBJ2O305023iCdNSZI6k6xsN6xH/RldQzOE7Yz+3ZX+240yWj552A+gifc+1b+Bxq3ba3E2YAxpInkY5iuT4H2QuX9W0XXnAB6FhuZ5DaNTyqjj+F4rBXDkzAkRIy6id9fCwGmvKdQtdMNeb+XKTp5VbusTZV1KuoZTuCJB+lcnxXgrYcM9od5ZPx22kkDqDuQOvxDzG2zgeNg2kN0EOVXMAJGaNYIJET51bw+MW5OWdNDIivV8c2PljzTzbG4cAB0JNttidweat5jrzGoqma6jjfDRh7kx/wAPf0YD5G3BX01YfzDnXOYvDm27I26mPXoR5Eaj1rzzjU07RNxaCKFOoEVFNNNNPigRQQtQinmmmoqNhTQKeRQAoEDFaV3Dpi7WR9HGoPMH7Q/MVnxRRyDIJBGxqTFrEsC/2exCsV7tmg/EokHzFKu0t8c0EoCeZBj7opVja3uVVFSVEKmtpNdXJNYatTD7Vn27EVoYc0WFgGiTUZeobuJioqcmpFNZv65rVm1iKCyzVWu4iKdcvVm4i7QS3cXVS5fmo2ap+GJmvWgdjctg+hYCqys9pLmSLX/KRU/nPic+uZj/AIRXOK+tafaK/muOftXLjf5j/WslTXn1Z5efUnltcFwT3HGVSeU+Z2Gm58hrXo/ZzsItvx3dSZMc9TJDEbD+EdBJO1Y/6MbrOW1jIbaiFTRSl4mNNCWRSSN4rv8AFKQshm+O2OWxdQeXQmuU8Tw9unPwiPTJ7R2YAygQLV0KMpMEZMoUDY+VT8NwivbuJcUMpuSBBA+C3qOhmdRzp+L4xasLbN+6yl1kfEZgLmPhGnxD3qThfFrGILCzcZ8uXN8awGmNwJ+E+1anV+OxrxTe/wBOc4t2Ua3LWJddSU+YegHxfTXyY61y9/tYcK2Xus+YAyWy7SCBoZO3vXp2BBZAWZiYE6xuqnl615p+lQZbqAHRw2bzKd2VPqMx13jTatYamUOet+CgvbHvxct4jKqMhyEKTlcEFNpJFVMX47Vu5zE2m/lgp/lOX/2652uhwJzYe6OgtOPUNkP/AMldsNScuJebTn0pUDRNA1t2A0004immoGGmVIVoRVVGRQNPIoEVAyaINHLSy0CBpUQtKrQtoKu2YqiGp4vURoG7RTExWf3tLvKFr74uqr3JqLPQJoJM1SW7lVpp6tVFpr9QO1CaBqBpqzwt4v2j0uWz/mFV6I0rQj47bi4w6O4++s1RXS9osMHfONBcC3Bz+IeIf4pH0rHHDoO/3c/evHrTEZcvHq5Rjly7b9F7ZO+d5W3nsKHPw5ouggtyP71N/tivQsTxC2QoDoxL24CsGJhgxgDU6An6VxXYJQMFiQ0ZRiATmiIy2d+XI1scIx9lnGS5aJ8IAVln40mI9azxNS92jlGyFbtQga5gZE+G8pBHNRbBBB6EfdT+yWW3icVyUJaYwNgMxOn1NQ9rMciHDMzCFvYkHUSJfpVbs9xiy2IxR7xArWIBZlExA5nzrMzjVe7/AKe2stu71t/06nC8QS3KXTkaEMN9koqzpI+JHH09K8+/SkpuGzeUTazXUD6QWK2ogTm/9K5qR8vmK6zjvGrK3rc3F2tnQ5oHeiSY20B9q5ntdjbd/BYZUdSwuyVBGYDJdHiU6qJI3HMVriLeDXzx2zy87iug4YP3F3/pL9962RVFsCp5n7v6Vp20yYZv47iIPS2CzfeyVvQm5l5tDKMpmmdFCKkCUMteh6kZFCKmyUmt0FdqFSslMK0EZpU4ihQCKEU+hRQApU4UqgeKLUIo1tklp1BRToogUqMUYoBFOFICjFFEUqUUgKBUqNKg1cKe9w5T57Muo5m039oB5qYf0ZulSYThi3FBzGdjt/vaszCYlrbq6GGUyOfuOh2jzrZLAfv7Ii2SBcTfumPyn+E65W+h10OM8Izh59fS8mPHcHfsNYjM0fTltNNbgCn5j7Cuy4ZwSzfQPbusRzEKCp6Eawf9iauDsfb/AOZc+mT/AOtebZH08n6TVn6ZHYPgq23vPuMttRIGhli0af3Kv9uOFC7h1Oxt3FMgcm8B+niB/lra4ZwtbClVLGWzEtEzAHIAbKKnxWGW4jI3wspU+hEb8qtQ+nhpVpeOfp5R+wl+0fYU39hL9o+wr0UdlrP8R/m/oKzuN4XCYVM1wEsR4UzsC3sdF6n8TAqRhH0+d+i1PuHn+O4aEyhSWZjosa/7JgVHxNgCtsGRaBWeRcmbh9M2nooq7duG1Nxv7Vwe7XX92h+czqDBhQdfmPKcevTjhGMVD2aWn48a9gKUU4UK06kBQy0aRNFRMtRGrBFQsKgioGpAlMNA002aJptA4NSpoFCgsmnBaUVIoraAFpZakApFagjAp2WlTwKBsUctOijFAyKIFOikRQMilFPilFAIqfBYxrTZkOsEEEAqy81ZTowPSoYo0G5w/HAMHwz9xc523aEP9y42kfwv7mt5+3mItwt20qGPmVwT5jxQR6VwUVbwnFLtsZUdgv2TDL/gaV+6pMRPZfp2o7eOeaD+Rj+DGo7nbp/tD6JH+o1yx4tPxWrBPXuwv+iBQ/apHwpZX0tqf9U1jZDlsn90ukXtbi7k91sN2yplH952GVfqaxMXjwrF2fv7x1zGTbU9RP8AaMOXyjzqhi+I3Lkd47MBsCfCPRdh9BVNjW4iI6dI4ij714sxZiSSZJOpJ8zUdKhNFOBpTTZoZqBxpuahmppNBJyP0qJqcG0NRk0UDTDUkUGQgwdD50EcU2KkikVqCOKVPilRFrJSijNCtgg06aYKcFoAKeK2LPZ4/qdzEvIEqLY6y4BY+W4FZIrIUUaVGqBFKKdFKKAUopU7IYmDHXlPrQNikFqS5aZTDAqehBB9jVm1wy8QCtq5D6DwNrInQx0H41BRK0MtSOkEg7gwfWhFUXz2fvC33hQC39sumXeN83XSmcM4RcxDZbeUtEwWAMdQDvW/xnDuuAwdlFZi2a62VSd9RMf9Q+1N7JYN7Jv4i4jqLVhyMylZJ10kfw/fWb4arlz78Kfvu5XK9wmIQz4hMidpEVUv2CjFWBDKSCDyI0IrV7PcNa/ehbvdOAWDQxOmpIIiPeouG8MOIuP4oVQ1y5caTCjUsepPSetW2aZZWtfs3wq3fd1ulwEttclcsQsTM+tWuHcFsX7d1xcu2xZAZiyq8oZ1AUiD4TpJ9an4Dhf+HxbIdHy2VZvD4CS1xm6AJ4j6VJlYhyuWtqzw+0cBcvFT3gurbQ5jBOjN4dNlnrU/EuHWBg7d60HBN5rcufjUKSXyjRNREfjS4z+7weEtc2D32/nMJ/ln2pdlOdy0MlbWJwy4a2mZVa9cUPDjMtu2fhGU6F2iTOw5TrVrtPhkS/Zt2baq3doSIBm5cJMEGZjTQ0spzWWkBXf32C8Tt27SoGlASFWEtIuZlURAZvESeQKxua5/BWLdy9icQyg2rRe4F5MzsRaU/wAJO/pUiSjex2FcYq08MqQ7FoIBVVJInYiYrMOGuYh7jojNLFjAmCxJA9eg3roOEYm4MLjb7sTnVbYJ5uxgwOUBht+VV+B4dcRh3w3w3lfv7R2zEIAV9hI9Z5UVzt/DsjFWBDAwQdwehqMrU+LxDXHZ2+JmLH1Jk1Ca0yaFpU4UqipBRptOFbQQK0uF4JWLPckWrYBcjdj8ttf4mOnkJPKq2AwTXbi27YlmMD8yTyA3JrWxHGu7AtWBbNtDOZ7aOXf5rnjBidh5AVJIbPEMa1zhWdoGe/AA2VVaFVRyACR9Kzux/DLN+7kuqX8LsdSqoqxBMasSSNJAA68r3Hb7twvDlwJa6WOVVQR+9y6KABpFQ9mcOwweLuW1Z7jZbKhRJGaMx020cH+Wsepa9qXZnhlu9iWzgmyi3HaZHgE5ZI9Qfoab2WsLdxSq1tWRixIbN4VALaQR5DWa1+EYfJgcWEIJOS27/KCfj8XNVVo8zMTIqj2Svd0mJxHO3aypt8bnTT1A96t9p9GvisPZN9Wsh3cPl2y2mYnKgXllBEneRHKakxeGGDw9sx/xF4ZixEm3b0gKDsxnffeudLddfX866ntTdXF3bV209sK1tVYO6obbAknMpMxrymY0qzCWjxtvveGpeua3FvFA5+Jk10J+aNd+lXOM4trWEwZYzcyF0zQfG8HOQd8i6AHmw6Vlca4pbdLOGsk9za3ciM7n4ny7gatHqaj7VcUW/fm2ZtoiIm40Ak6HbUkfSpTVtDD4o3u+x2IVT3QRUQDwm6YCyDuBIJ9fKn9j8U4uYnEuScllyxPNjDL/AKT6VU4RxOx+qXMPfNxZuC4rIoadF0g8/D99S4XtHaTD3rItsFbLkHhOaDLG63VoEgctBETUoc0fPnT8NYLuqDd2VfqxA/OmVc4VxAWbguZA5UyoJIAOupA3/wDFbZht9tuKOMT3dt3VbaIkKzKJjNsD0YD6ULN5k4XcYkk37wQSSfCsTv8A3WrE4pxHvrpuFFUsZYAsQT9Tp9KmxPHneytkpayL8ICmQdZIJO+p96zXS32u9m0K2sVdAM92LSeb3TEDz0X3pvZMsWvWspZLllhcK6sirPiUa5j4oyjeRWbhuLXLdp7SNCOZYQJmI0MSNOlanC7Trh1fCH9+XYXcpGdUHwAKflMSSPIcqUQqXuI91ZexbV17wg3HuDK7AbKEHwj6nc1cxl82eHWbY0N93uN/cBAHvC+1T4zjV04e6mMKOxAFoEJ3itOrHJ8IA66mufxmCuIts3Bo6kp4g0qNORMCitrtNh8lnB2ZAy2gd92u6u3kAQNTvmMbGmdsmT9ZUZgyottAqkGLagbkHQkltOgHWudoUpLdXxlrBxgvtet3LbNbyokkgDKD3n2VETG52jnVXG8UsniXfFi1sXAxYAmcg8OUcx4V+s8q540DSi25wvjirfv3rpeblu6FKgEhnIjc6QJFQcL4tbS3ftXUbu72UjuyMylSSAC24236Vk1pcHwqst97iyqWGZScwhyQqRBg6nn0oWkv9oAcO1kW4BcFNZCoFiIjxNJLT1YnpTF44FuLcS0FuLbCKc0gEJkz5Y1aPOKyqFKLNNCnUDVQhSpClQGnU2nVpGjw3jd2wD3TBJ3IVCx8ixBMeVRviWL5yfFMyABr6ARVRamWi2uPx3EEQb92OneNHsDVa1inVSquyq3xBWIB9QNDTVtyQNNTEnQfUnatVey93vRbZrakhPEW8Mv8CyBqx6CalwcskXDESYO4nQkbSKAqTE4c23dDEozKY1EqSDHlpU+HwE2zcc5LYOUGJLNE5VWRMDUkkAfdRFSas4HBPecJbXMxBIAgbCTvU/GOGiy6KGJzWkuQwysmafC4BMGIP1FTcEwKXO+Zi4Fqy9yUIGogBTI5zS+CmXNKhXUpwi3bxOHw3di4XVDdYlph5LZMpAUKoJnWkzS1bl61cJgUOFv3WDZka2qGdCzHURHICd+dV+M933ziyoVFYqIZmzQSM0t108q2ABawFnQM129cuIh1zMItqSvNQNY5krymorm62OBYdTbxLMitkteGQSRcchUgDzmn9sWH60VESiW0YgABnCgsYGnOPpT8PfNnAFlOVr9/LI0Pd2lkweXiaPqadwdSw79hkMMrKejAg+xo4bCtcaEEmCTyAA3JJ0AHU6Vsdpr0jDo2ty3YQOTqZbxBWPUCPejh1y8PuMmrXMQtt43CBcyj0Le9SymTisC1sKWjK4JVlIZTBgwR0OhFS4Hg7XkdlK+DLKmZOZgqxpG55mtHjZCWMPh93th3ufwtcIIQ+YG4puEvd1gbsEZ711be+otopJMdDmK/WqMviOCFpsodLnhVptmV1ExNdLxDga3Lq2nuFO5woVYAM92md3bXwrmYr1JB6VzvC1Xv7XeEKneKWJ2Cggn7q1v20jtjbjsQ91clsAGShbVRpC+FVEnqd6nJDn7FhnZUUSzEKB5kwK3LHB7TXb1gSTatXG72T/aW4nw7d3Mr15zWXwvHdzet3YnI4aOo5jy0mrL8VVFvC1mLXiQzuACLZMlFAJ1J3M8tqSQq8I4f3963amM7anooEsfWAa0rK27tvFkIq27VsG0YGYMXCpLxmJYTIJ9Ky+HY9rN1biRKk6HYgggg+oJo3uIHu+6QZLebMQCSWbYZmO8DQDQc99aok4HhFd3ZxKWbT3WX7WWAF9CxE+U1o4i7cHD2a4STfvrA5BEGaQPlBOWBtGWsfA8Qeyxa2QCVKmQrAqYkFWBB2HtQxHErlxcruWXMWg7Zjufu25VBUoGnRQiqhtA06KEUAFKtOzwG4yg6CeRMGlUspm06o6cGrbJ4NPR6hmn26LC/gMP3t1E+26r7kCursYnv+JswEphxccKOZtqEn1LBfoo6VxiOQQQSCNiND70Q56nX7+s1lo+9JZiSCSxJI1BJOpBrpQ2bC4Y2HsK1oOH7xraurM05lz9Y3Gu1cvNKaCXF6uTnLzu5nxHmddSPM6+QrV4XibS4TEKzkPcNsBQDJRZbQxAltDPLrtWLThQOsYZnZVUSzEAAcydBXVG7YuLbw/6zetMqi0fCXRnJggOIcpmMAGAABoK5ezeKMGUkMpBBG4I1Bq03GbpYtKhzMutu2rSdzmVQQfMUkhUxmFNu46EglGZSRsSpI09qu3eMlnw7ZQBh1tqqzIOQ5iT/AHjvVA0KCfiWNa9da4wALEmBsJJPPzJ96cnE3CIkgi2WKSqkqWMmCRzImq9IUQLjkkkkkkkknUkncnrT7WJZZyMyzvlJE+sb1ebgr9+LMqWgEkE5QCuckkidF1OnKocTgQqo4JKuGgxB8LZTpJ/HnUtaUyaWati5wVRiHt5jktKWdoAMKgLgDac3hHnVXiGCCC0wkd5bz5SZjxuu/QhQfrVspRmlFOy0MtEDJTStPy0CKCOKBFSRTStBGaRFPK00rQNoGnZaGWgbFanDMIqqb13RV1H05/kKqYLC944X39OdXsav6xdGGtg+DXWRbZlAJXONmAnQ6Vz1M9sW3hjulBc7UEk5WEco109aVZ9zUzJBOpAAIB5gGRpM8h6ClXk3ZvTths8S7MFZa1LD7J3Hp1rCiN6v9ne02RFVzcY5iCWZO7A5ZWMMDtoZHpW5xLhqYhe8tEZuo2aOR869eOpE8PPnpzjy5YU9KDIQSCII3BpyCuzkko0KVZU6jQFIUBmjNNoigdSoUqA0qE0Zoo1Pw+wHuorEKpZcxYhQFnxGT5TUFKaDVbiR/W3uhlWXfUjMuRpWIX4hlMae43p1ziNt71qVKWLWUBQMxKg5mmT8TGeek84rJo1BoLxHx3mMnvg4J5jM4eY+kRPOosfjO8YGIVVVFG8IogCeZ3JPUmqlGilFCnBSdgTUiYK4dkb2NQQGhV0cHun5D9SB+dSp2fuH7I+v9BSymZQNbK9m25uB6Cfxim3OGWUnvLwEear+NLKY9CKv3MbgV3vhiPssWPsoqNu0eBXYMx6ZG18/FU3Qu2VMiitonYE+lXbXa6wSQloAjbNCz6EKfvIqHFdtyGKrbUATDHMQxE6KQNTMCNPzrPkhrxyu4D9zauXToYgTp5D7z91c5c4hcDlwozHKYChgzD+FsxiTpuec9LmN4g+JsEkhAhlgDqSP/wAPhBJP00oI5zSpMqBEQCdhA89d/urjnludsMdsG3MeQYS9dUDl4tDz2baZpVZsXbWUaA76lVJ35md6Vc6bZLYm4q+2uSJHywxEmtTgHFb1p2u/HaJAcZl3gbAmcwn66fTn2MzMmM0HNpGw39PupzsgUeMzG2UDXUamTyIMx1rURXTM89vRONYNbqi6kExJj5l/qKwlqfsPxMCbJIymTbllJB+YQNYOp25GtC/wJzcbIBlmRJj6V6scol5ssallUq117NPzZR6Sfyqa32XPzOB9P/NauGaYYoit48Bsrq13/Mo/Go2t4JZzXkMb/vAY33jbY+1TdC7ZYtIVrftfh67MrHlAdp996hvdq8EkZULT0RYB6EnY1N8LslRAqRcOx2VvY1Mf0i2lHhsNHLxIPcCYFQv+kZjthwo+07+cTAG29N7XjlMvC7p2RvaPxqdOAXj8sepFY+K/SJfk92LMSBMP9fijTfUjlWdje2OLbQXgmvyZZ891iB/Ss+RfG7G32Zucyo+pP5VKvZc83Ht/U1wWN45ivga+5kqZD7A6jxKB/sR5VEl1iQrXDcBAJL3CT6AsxC7RH15VnyL4nobcEsr8V4D1Kj8ahL4EGDfQnoHn/TXm7XIYyAvlqQB6/wBaktWwFzKYgHcDU76rGkxvp/WTnK+OHeN2h4ehiZPTK5/H0qK924wlsjLZc+YVBHrrPsK4YksCCGkeIiMsDT6xP+ztQtYaVH7wLJ+aRIEmQANT5dYqb5XZDtb36SlBISxoObOFn00qIfpCukQLAVj8JJMRzkEb6jnBriCRO7QDoZgc9dRIJ38vOjctM0knUc2316SSTvPvS5WIh1OK7Z4oruFYjZUA2MEyQdKpX+0uIdf7S4BrDCfi00LL4fzHSsbDkysHY6TI33gDfnp6edTYVgD+8nKxWVGzEnQkhgQQfxrMzK1CZsRde2zPcLKpAIZySSZj4t6rArIUyBuMo8J1kjbedzykaVew0gM36sWR/habjBRyIZW9NTrvVfB2EYMXZVAKgZ5YEkGQGXURvrp661mZ+2oVWYB4UFdNjDbiDuKeLOUk5lYTybMNdOoJHnrWg/Dzm8DKyqQAWJCjSTBmTGvtVY22Uzl5wWWN4IJzRB5zqaRlExwhW0FwqmUlyWghjOUAkqFOmwJG+w9KmvYljbRPAF1ysyeJtZKlyIaJGojlrqaqYdCGEFAJjMTA5QZP09J2q/dLW0NssVBM5AyspM6kQTHWRE+9J7UTjbZtQSwuJAJR1a33YmFGUeFhpzOk/Su+EPhIzL4JDHQnSRBGpGh1NQMY+EiSdQysBp5g9dtNyKkF4rBXptOb8dOXSrSCyMxkukn7QtM3lJOppVas8KusoZbZYHUHI5n20pU4VTyzh5OpDgA84g6T0rNjUetKlVhmWjwM5byZdPGu2nMf1PvXd8SxTgGHYehIoUq649MS4zjfF7wIi9dGh+d/Lzqlcvs1xczFtLW5J3VZ3pUqmTcdH8Q8JAGgO4GnSq7IAJAAIOhHKlSrnHR7PVzoZMkrJ5nXrVrjSgOsaTbU6dZOvrrSpVJ7hTMGgnYfCf8AuoY1jI1+UfgKVKqqDCHxH/e8VdxCjI2m23+KPw0pUqk9pHSmVhWjk5/0g/nSZiLiwd3UHzHj0PUaD2pUqsCS98RHLp935D2qJ2+5kjy8XLpRpUlYXsTrck6mBqddkn8ST9TVXFaMsaa8vSlSrEem8vaPFuczrJgEwOQ1OwqEuZbU6RH+EUqVbhxSE+KOU/8AcP6n3rpuxl9hioDEAqZAJjRNNKVKs5/jLWPbCs3m7y8ZMgXSNToS5k+pnem8Gtg3VBAI8WhE/Ixo0qs9HpbzHuAecv8A6R/U+9bnCmL8LfP4tZ8Xi8WZtdefnSpVynqP5NPpzWAY5QOUP+VR41iqDLp4xtp+FClXVfS8RIM668/7tWOI2VGaFA8CnQAaxv60qVSfTU9Ird5gNGPuaVKlVW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data:image/jpeg;base64,/9j/4AAQSkZJRgABAQAAAQABAAD/2wCEAAkGBhQSERQUEhQUFRUVFBQXFxcVFxUVGBgVFxcVFxcYFxQXHCYeFxkjHBUXHy8gIycpLCwsFR4xNTAqNSYsLCkBCQoKDgwOGg8PGiwcHBwsKSwsLCwsKSwsKSwqKSkpLCksLCksLCwsKSwsLCwsLCwpKSwsKSwsKSwpLCwpLCksLP/AABEIAMIBAwMBIgACEQEDEQH/xAAbAAABBQEBAAAAAAAAAAAAAAABAAIDBAUGB//EAEMQAAIBAgQDBgMEBwYFBQAAAAECEQADBBIhMQVBUQYTImFxkTJCgVKhscEHFBUjYoLRM3KSorLwJFNzwuFDg7PS8f/EABkBAQEBAQEBAAAAAAAAAAAAAAABAgMEBf/EACYRAQACAQQCAgEFAQAAAAAAAAABEQIDEiExE0EiUTIUUnHBwgT/2gAMAwEAAhEDEQA/APN+z3CnxOIKXhcICsGLAjKRlgE8jrt5jlXpN8qiqiwNIA6KNNKj4fhRhrMuQTu5GgLwBoPuFc1iuJM9wvMTsOg5CrjDOU03cR8JoYJvDUAxOa3J6VHgsQ0bTW2WlNGqouv0p2Z/Kgs04GqwD0VRutC1rNRzVWGHPWnjDeZotn3r0CqeDxpJM1Jew+lV8HhIJmoWv3ceq7mo/wBrr1qviMGrb1GnCVO0nkAKFyujiq1Ja4gG2NVn4Nbt63Wg/ZEE+hJ8K/efKr2BwLH+xwxj7Vz8fGQD9FrW2+k3V2hxWJgVXwl7M0ydo8vat4cHxRG9lfSPyt1G3BcUNf3Nzy8M/fbH4ir48jfCqGo95TL7hSFuo1ljtOqn01M/ysfSq+IuFImIOxGoPofy3rFU1a33lAXKybnEKr/tImhboBeFP7wVyr8RPWmDiDDmalG51RIrO4k0AxWWvFG61HiOJFhFKLU7mOf7R96j/XX+03uajamxWmbWk4gwB1b3NNHE36mq0UgKUW31yuqu5UKqksWIUAaT4oMHSub7e9thjclqyGXD2yWGdUV3uRlzNk5AaDnqZ8tPht0EG20FWB0O2uhH1FcZxjhJsXChkjdGPNf6jY1y2xE23EqEUqlyClVV6NxfipvN0UbD8z51mxUhWiLddYcpT4diRFbWCTSsrDW62MM3hjzoQsZadlpop01FGKIFRlqcrUD6NNmhNAWqNqLPVW/iKKkAkgDUkwB1PlWgltlYWrIDXmnM0/CPmAbko5sNSdB50MPe7q2b3zElLfkY8bj0BAHm3lWTa4s6ElHZSYnKSNthpyqTlGPbnllTosPjrOGuf2ZvMphrhIGo37pDoAPUTG/OtVe2tvXMjj7MQ2byJGinnrpodZgHiMPdzMBJ2O305023iCdNSZI6k6xsN6xH/RldQzOE7Yz+3ZX+240yWj552A+gifc+1b+Bxq3ba3E2YAxpInkY5iuT4H2QuX9W0XXnAB6FhuZ5DaNTyqjj+F4rBXDkzAkRIy6id9fCwGmvKdQtdMNeb+XKTp5VbusTZV1KuoZTuCJB+lcnxXgrYcM9od5ZPx22kkDqDuQOvxDzG2zgeNg2kN0EOVXMAJGaNYIJET51bw+MW5OWdNDIivV8c2PljzTzbG4cAB0JNttidweat5jrzGoqma6jjfDRh7kx/wAPf0YD5G3BX01YfzDnXOYvDm27I26mPXoR5Eaj1rzzjU07RNxaCKFOoEVFNNNNPigRQQtQinmmmoqNhTQKeRQAoEDFaV3Dpi7WR9HGoPMH7Q/MVnxRRyDIJBGxqTFrEsC/2exCsV7tmg/EokHzFKu0t8c0EoCeZBj7opVja3uVVFSVEKmtpNdXJNYatTD7Vn27EVoYc0WFgGiTUZeobuJioqcmpFNZv65rVm1iKCyzVWu4iKdcvVm4i7QS3cXVS5fmo2ap+GJmvWgdjctg+hYCqys9pLmSLX/KRU/nPic+uZj/AIRXOK+tafaK/muOftXLjf5j/WslTXn1Z5efUnltcFwT3HGVSeU+Z2Gm58hrXo/ZzsItvx3dSZMc9TJDEbD+EdBJO1Y/6MbrOW1jIbaiFTRSl4mNNCWRSSN4rv8AFKQshm+O2OWxdQeXQmuU8Tw9unPwiPTJ7R2YAygQLV0KMpMEZMoUDY+VT8NwivbuJcUMpuSBBA+C3qOhmdRzp+L4xasLbN+6yl1kfEZgLmPhGnxD3qThfFrGILCzcZ8uXN8awGmNwJ+E+1anV+OxrxTe/wBOc4t2Ua3LWJddSU+YegHxfTXyY61y9/tYcK2Xus+YAyWy7SCBoZO3vXp2BBZAWZiYE6xuqnl615p+lQZbqAHRw2bzKd2VPqMx13jTatYamUOet+CgvbHvxct4jKqMhyEKTlcEFNpJFVMX47Vu5zE2m/lgp/lOX/2652uhwJzYe6OgtOPUNkP/AMldsNScuJebTn0pUDRNA1t2A0004immoGGmVIVoRVVGRQNPIoEVAyaINHLSy0CBpUQtKrQtoKu2YqiGp4vURoG7RTExWf3tLvKFr74uqr3JqLPQJoJM1SW7lVpp6tVFpr9QO1CaBqBpqzwt4v2j0uWz/mFV6I0rQj47bi4w6O4++s1RXS9osMHfONBcC3Bz+IeIf4pH0rHHDoO/3c/evHrTEZcvHq5Rjly7b9F7ZO+d5W3nsKHPw5ouggtyP71N/tivQsTxC2QoDoxL24CsGJhgxgDU6An6VxXYJQMFiQ0ZRiATmiIy2d+XI1scIx9lnGS5aJ8IAVln40mI9azxNS92jlGyFbtQga5gZE+G8pBHNRbBBB6EfdT+yWW3icVyUJaYwNgMxOn1NQ9rMciHDMzCFvYkHUSJfpVbs9xiy2IxR7xArWIBZlExA5nzrMzjVe7/AKe2stu71t/06nC8QS3KXTkaEMN9koqzpI+JHH09K8+/SkpuGzeUTazXUD6QWK2ogTm/9K5qR8vmK6zjvGrK3rc3F2tnQ5oHeiSY20B9q5ntdjbd/BYZUdSwuyVBGYDJdHiU6qJI3HMVriLeDXzx2zy87iug4YP3F3/pL9962RVFsCp5n7v6Vp20yYZv47iIPS2CzfeyVvQm5l5tDKMpmmdFCKkCUMteh6kZFCKmyUmt0FdqFSslMK0EZpU4ihQCKEU+hRQApU4UqgeKLUIo1tklp1BRToogUqMUYoBFOFICjFFEUqUUgKBUqNKg1cKe9w5T57Muo5m039oB5qYf0ZulSYThi3FBzGdjt/vaszCYlrbq6GGUyOfuOh2jzrZLAfv7Ii2SBcTfumPyn+E65W+h10OM8Izh59fS8mPHcHfsNYjM0fTltNNbgCn5j7Cuy4ZwSzfQPbusRzEKCp6Eawf9iauDsfb/AOZc+mT/AOtebZH08n6TVn6ZHYPgq23vPuMttRIGhli0af3Kv9uOFC7h1Oxt3FMgcm8B+niB/lra4ZwtbClVLGWzEtEzAHIAbKKnxWGW4jI3wspU+hEb8qtQ+nhpVpeOfp5R+wl+0fYU39hL9o+wr0UdlrP8R/m/oKzuN4XCYVM1wEsR4UzsC3sdF6n8TAqRhH0+d+i1PuHn+O4aEyhSWZjosa/7JgVHxNgCtsGRaBWeRcmbh9M2nooq7duG1Nxv7Vwe7XX92h+czqDBhQdfmPKcevTjhGMVD2aWn48a9gKUU4UK06kBQy0aRNFRMtRGrBFQsKgioGpAlMNA002aJptA4NSpoFCgsmnBaUVIoraAFpZakApFagjAp2WlTwKBsUctOijFAyKIFOikRQMilFPilFAIqfBYxrTZkOsEEEAqy81ZTowPSoYo0G5w/HAMHwz9xc523aEP9y42kfwv7mt5+3mItwt20qGPmVwT5jxQR6VwUVbwnFLtsZUdgv2TDL/gaV+6pMRPZfp2o7eOeaD+Rj+DGo7nbp/tD6JH+o1yx4tPxWrBPXuwv+iBQ/apHwpZX0tqf9U1jZDlsn90ukXtbi7k91sN2yplH952GVfqaxMXjwrF2fv7x1zGTbU9RP8AaMOXyjzqhi+I3Lkd47MBsCfCPRdh9BVNjW4iI6dI4ij714sxZiSSZJOpJ8zUdKhNFOBpTTZoZqBxpuahmppNBJyP0qJqcG0NRk0UDTDUkUGQgwdD50EcU2KkikVqCOKVPilRFrJSijNCtgg06aYKcFoAKeK2LPZ4/qdzEvIEqLY6y4BY+W4FZIrIUUaVGqBFKKdFKKAUopU7IYmDHXlPrQNikFqS5aZTDAqehBB9jVm1wy8QCtq5D6DwNrInQx0H41BRK0MtSOkEg7gwfWhFUXz2fvC33hQC39sumXeN83XSmcM4RcxDZbeUtEwWAMdQDvW/xnDuuAwdlFZi2a62VSd9RMf9Q+1N7JYN7Jv4i4jqLVhyMylZJ10kfw/fWb4arlz78Kfvu5XK9wmIQz4hMidpEVUv2CjFWBDKSCDyI0IrV7PcNa/ehbvdOAWDQxOmpIIiPeouG8MOIuP4oVQ1y5caTCjUsepPSetW2aZZWtfs3wq3fd1ulwEttclcsQsTM+tWuHcFsX7d1xcu2xZAZiyq8oZ1AUiD4TpJ9an4Dhf+HxbIdHy2VZvD4CS1xm6AJ4j6VJlYhyuWtqzw+0cBcvFT3gurbQ5jBOjN4dNlnrU/EuHWBg7d60HBN5rcufjUKSXyjRNREfjS4z+7weEtc2D32/nMJ/ln2pdlOdy0MlbWJwy4a2mZVa9cUPDjMtu2fhGU6F2iTOw5TrVrtPhkS/Zt2baq3doSIBm5cJMEGZjTQ0spzWWkBXf32C8Tt27SoGlASFWEtIuZlURAZvESeQKxua5/BWLdy9icQyg2rRe4F5MzsRaU/wAJO/pUiSjex2FcYq08MqQ7FoIBVVJInYiYrMOGuYh7jojNLFjAmCxJA9eg3roOEYm4MLjb7sTnVbYJ5uxgwOUBht+VV+B4dcRh3w3w3lfv7R2zEIAV9hI9Z5UVzt/DsjFWBDAwQdwehqMrU+LxDXHZ2+JmLH1Jk1Ca0yaFpU4UqipBRptOFbQQK0uF4JWLPckWrYBcjdj8ttf4mOnkJPKq2AwTXbi27YlmMD8yTyA3JrWxHGu7AtWBbNtDOZ7aOXf5rnjBidh5AVJIbPEMa1zhWdoGe/AA2VVaFVRyACR9Kzux/DLN+7kuqX8LsdSqoqxBMasSSNJAA68r3Hb7twvDlwJa6WOVVQR+9y6KABpFQ9mcOwweLuW1Z7jZbKhRJGaMx020cH+Wsepa9qXZnhlu9iWzgmyi3HaZHgE5ZI9Qfoab2WsLdxSq1tWRixIbN4VALaQR5DWa1+EYfJgcWEIJOS27/KCfj8XNVVo8zMTIqj2Svd0mJxHO3aypt8bnTT1A96t9p9GvisPZN9Wsh3cPl2y2mYnKgXllBEneRHKakxeGGDw9sx/xF4ZixEm3b0gKDsxnffeudLddfX866ntTdXF3bV209sK1tVYO6obbAknMpMxrymY0qzCWjxtvveGpeua3FvFA5+Jk10J+aNd+lXOM4trWEwZYzcyF0zQfG8HOQd8i6AHmw6Vlca4pbdLOGsk9za3ciM7n4ny7gatHqaj7VcUW/fm2ZtoiIm40Ak6HbUkfSpTVtDD4o3u+x2IVT3QRUQDwm6YCyDuBIJ9fKn9j8U4uYnEuScllyxPNjDL/AKT6VU4RxOx+qXMPfNxZuC4rIoadF0g8/D99S4XtHaTD3rItsFbLkHhOaDLG63VoEgctBETUoc0fPnT8NYLuqDd2VfqxA/OmVc4VxAWbguZA5UyoJIAOupA3/wDFbZht9tuKOMT3dt3VbaIkKzKJjNsD0YD6ULN5k4XcYkk37wQSSfCsTv8A3WrE4pxHvrpuFFUsZYAsQT9Tp9KmxPHneytkpayL8ICmQdZIJO+p96zXS32u9m0K2sVdAM92LSeb3TEDz0X3pvZMsWvWspZLllhcK6sirPiUa5j4oyjeRWbhuLXLdp7SNCOZYQJmI0MSNOlanC7Trh1fCH9+XYXcpGdUHwAKflMSSPIcqUQqXuI91ZexbV17wg3HuDK7AbKEHwj6nc1cxl82eHWbY0N93uN/cBAHvC+1T4zjV04e6mMKOxAFoEJ3itOrHJ8IA66mufxmCuIts3Bo6kp4g0qNORMCitrtNh8lnB2ZAy2gd92u6u3kAQNTvmMbGmdsmT9ZUZgyottAqkGLagbkHQkltOgHWudoUpLdXxlrBxgvtet3LbNbyokkgDKD3n2VETG52jnVXG8UsniXfFi1sXAxYAmcg8OUcx4V+s8q540DSi25wvjirfv3rpeblu6FKgEhnIjc6QJFQcL4tbS3ftXUbu72UjuyMylSSAC24236Vk1pcHwqst97iyqWGZScwhyQqRBg6nn0oWkv9oAcO1kW4BcFNZCoFiIjxNJLT1YnpTF44FuLcS0FuLbCKc0gEJkz5Y1aPOKyqFKLNNCnUDVQhSpClQGnU2nVpGjw3jd2wD3TBJ3IVCx8ixBMeVRviWL5yfFMyABr6ARVRamWi2uPx3EEQb92OneNHsDVa1inVSquyq3xBWIB9QNDTVtyQNNTEnQfUnatVey93vRbZrakhPEW8Mv8CyBqx6CalwcskXDESYO4nQkbSKAqTE4c23dDEozKY1EqSDHlpU+HwE2zcc5LYOUGJLNE5VWRMDUkkAfdRFSas4HBPecJbXMxBIAgbCTvU/GOGiy6KGJzWkuQwysmafC4BMGIP1FTcEwKXO+Zi4Fqy9yUIGogBTI5zS+CmXNKhXUpwi3bxOHw3di4XVDdYlph5LZMpAUKoJnWkzS1bl61cJgUOFv3WDZka2qGdCzHURHICd+dV+M933ziyoVFYqIZmzQSM0t108q2ABawFnQM129cuIh1zMItqSvNQNY5krymorm62OBYdTbxLMitkteGQSRcchUgDzmn9sWH60VESiW0YgABnCgsYGnOPpT8PfNnAFlOVr9/LI0Pd2lkweXiaPqadwdSw79hkMMrKejAg+xo4bCtcaEEmCTyAA3JJ0AHU6Vsdpr0jDo2ty3YQOTqZbxBWPUCPejh1y8PuMmrXMQtt43CBcyj0Le9SymTisC1sKWjK4JVlIZTBgwR0OhFS4Hg7XkdlK+DLKmZOZgqxpG55mtHjZCWMPh93th3ufwtcIIQ+YG4puEvd1gbsEZ711be+otopJMdDmK/WqMviOCFpsodLnhVptmV1ExNdLxDga3Lq2nuFO5woVYAM92md3bXwrmYr1JB6VzvC1Xv7XeEKneKWJ2Cggn7q1v20jtjbjsQ91clsAGShbVRpC+FVEnqd6nJDn7FhnZUUSzEKB5kwK3LHB7TXb1gSTatXG72T/aW4nw7d3Mr15zWXwvHdzet3YnI4aOo5jy0mrL8VVFvC1mLXiQzuACLZMlFAJ1J3M8tqSQq8I4f3963amM7anooEsfWAa0rK27tvFkIq27VsG0YGYMXCpLxmJYTIJ9Ky+HY9rN1biRKk6HYgggg+oJo3uIHu+6QZLebMQCSWbYZmO8DQDQc99aok4HhFd3ZxKWbT3WX7WWAF9CxE+U1o4i7cHD2a4STfvrA5BEGaQPlBOWBtGWsfA8Qeyxa2QCVKmQrAqYkFWBB2HtQxHErlxcruWXMWg7Zjufu25VBUoGnRQiqhtA06KEUAFKtOzwG4yg6CeRMGlUspm06o6cGrbJ4NPR6hmn26LC/gMP3t1E+26r7kCursYnv+JswEphxccKOZtqEn1LBfoo6VxiOQQQSCNiND70Q56nX7+s1lo+9JZiSCSxJI1BJOpBrpQ2bC4Y2HsK1oOH7xraurM05lz9Y3Gu1cvNKaCXF6uTnLzu5nxHmddSPM6+QrV4XibS4TEKzkPcNsBQDJRZbQxAltDPLrtWLThQOsYZnZVUSzEAAcydBXVG7YuLbw/6zetMqi0fCXRnJggOIcpmMAGAABoK5ezeKMGUkMpBBG4I1Bq03GbpYtKhzMutu2rSdzmVQQfMUkhUxmFNu46EglGZSRsSpI09qu3eMlnw7ZQBh1tqqzIOQ5iT/AHjvVA0KCfiWNa9da4wALEmBsJJPPzJ96cnE3CIkgi2WKSqkqWMmCRzImq9IUQLjkkkkkkkknUkncnrT7WJZZyMyzvlJE+sb1ebgr9+LMqWgEkE5QCuckkidF1OnKocTgQqo4JKuGgxB8LZTpJ/HnUtaUyaWati5wVRiHt5jktKWdoAMKgLgDac3hHnVXiGCCC0wkd5bz5SZjxuu/QhQfrVspRmlFOy0MtEDJTStPy0CKCOKBFSRTStBGaRFPK00rQNoGnZaGWgbFanDMIqqb13RV1H05/kKqYLC944X39OdXsav6xdGGtg+DXWRbZlAJXONmAnQ6Vz1M9sW3hjulBc7UEk5WEco109aVZ9zUzJBOpAAIB5gGRpM8h6ClXk3ZvTths8S7MFZa1LD7J3Hp1rCiN6v9ne02RFVzcY5iCWZO7A5ZWMMDtoZHpW5xLhqYhe8tEZuo2aOR869eOpE8PPnpzjy5YU9KDIQSCII3BpyCuzkko0KVZU6jQFIUBmjNNoigdSoUqA0qE0Zoo1Pw+wHuorEKpZcxYhQFnxGT5TUFKaDVbiR/W3uhlWXfUjMuRpWIX4hlMae43p1ziNt71qVKWLWUBQMxKg5mmT8TGeek84rJo1BoLxHx3mMnvg4J5jM4eY+kRPOosfjO8YGIVVVFG8IogCeZ3JPUmqlGilFCnBSdgTUiYK4dkb2NQQGhV0cHun5D9SB+dSp2fuH7I+v9BSymZQNbK9m25uB6Cfxim3OGWUnvLwEear+NLKY9CKv3MbgV3vhiPssWPsoqNu0eBXYMx6ZG18/FU3Qu2VMiitonYE+lXbXa6wSQloAjbNCz6EKfvIqHFdtyGKrbUATDHMQxE6KQNTMCNPzrPkhrxyu4D9zauXToYgTp5D7z91c5c4hcDlwozHKYChgzD+FsxiTpuec9LmN4g+JsEkhAhlgDqSP/wAPhBJP00oI5zSpMqBEQCdhA89d/urjnludsMdsG3MeQYS9dUDl4tDz2baZpVZsXbWUaA76lVJ35md6Vc6bZLYm4q+2uSJHywxEmtTgHFb1p2u/HaJAcZl3gbAmcwn66fTn2MzMmM0HNpGw39PupzsgUeMzG2UDXUamTyIMx1rURXTM89vRONYNbqi6kExJj5l/qKwlqfsPxMCbJIymTbllJB+YQNYOp25GtC/wJzcbIBlmRJj6V6scol5ssallUq117NPzZR6Sfyqa32XPzOB9P/NauGaYYoit48Bsrq13/Mo/Go2t4JZzXkMb/vAY33jbY+1TdC7ZYtIVrftfh67MrHlAdp996hvdq8EkZULT0RYB6EnY1N8LslRAqRcOx2VvY1Mf0i2lHhsNHLxIPcCYFQv+kZjthwo+07+cTAG29N7XjlMvC7p2RvaPxqdOAXj8sepFY+K/SJfk92LMSBMP9fijTfUjlWdje2OLbQXgmvyZZ891iB/Ss+RfG7G32Zucyo+pP5VKvZc83Ht/U1wWN45ivga+5kqZD7A6jxKB/sR5VEl1iQrXDcBAJL3CT6AsxC7RH15VnyL4nobcEsr8V4D1Kj8ahL4EGDfQnoHn/TXm7XIYyAvlqQB6/wBaktWwFzKYgHcDU76rGkxvp/WTnK+OHeN2h4ehiZPTK5/H0qK924wlsjLZc+YVBHrrPsK4YksCCGkeIiMsDT6xP+ztQtYaVH7wLJ+aRIEmQANT5dYqb5XZDtb36SlBISxoObOFn00qIfpCukQLAVj8JJMRzkEb6jnBriCRO7QDoZgc9dRIJ38vOjctM0knUc2316SSTvPvS5WIh1OK7Z4oruFYjZUA2MEyQdKpX+0uIdf7S4BrDCfi00LL4fzHSsbDkysHY6TI33gDfnp6edTYVgD+8nKxWVGzEnQkhgQQfxrMzK1CZsRde2zPcLKpAIZySSZj4t6rArIUyBuMo8J1kjbedzykaVew0gM36sWR/habjBRyIZW9NTrvVfB2EYMXZVAKgZ5YEkGQGXURvrp661mZ+2oVWYB4UFdNjDbiDuKeLOUk5lYTybMNdOoJHnrWg/Dzm8DKyqQAWJCjSTBmTGvtVY22Uzl5wWWN4IJzRB5zqaRlExwhW0FwqmUlyWghjOUAkqFOmwJG+w9KmvYljbRPAF1ysyeJtZKlyIaJGojlrqaqYdCGEFAJjMTA5QZP09J2q/dLW0NssVBM5AyspM6kQTHWRE+9J7UTjbZtQSwuJAJR1a33YmFGUeFhpzOk/Su+EPhIzL4JDHQnSRBGpGh1NQMY+EiSdQysBp5g9dtNyKkF4rBXptOb8dOXSrSCyMxkukn7QtM3lJOppVas8KusoZbZYHUHI5n20pU4VTyzh5OpDgA84g6T0rNjUetKlVhmWjwM5byZdPGu2nMf1PvXd8SxTgGHYehIoUq649MS4zjfF7wIi9dGh+d/Lzqlcvs1xczFtLW5J3VZ3pUqmTcdH8Q8JAGgO4GnSq7IAJAAIOhHKlSrnHR7PVzoZMkrJ5nXrVrjSgOsaTbU6dZOvrrSpVJ7hTMGgnYfCf8AuoY1jI1+UfgKVKqqDCHxH/e8VdxCjI2m23+KPw0pUqk9pHSmVhWjk5/0g/nSZiLiwd3UHzHj0PUaD2pUqsCS98RHLp935D2qJ2+5kjy8XLpRpUlYXsTrck6mBqddkn8ST9TVXFaMsaa8vSlSrEem8vaPFuczrJgEwOQ1OwqEuZbU6RH+EUqVbhxSE+KOU/8AcP6n3rpuxl9hioDEAqZAJjRNNKVKs5/jLWPbCs3m7y8ZMgXSNToS5k+pnem8Gtg3VBAI8WhE/Ixo0qs9HpbzHuAecv8A6R/U+9bnCmL8LfP4tZ8Xi8WZtdefnSpVynqP5NPpzWAY5QOUP+VR41iqDLp4xtp+FClXVfS8RIM668/7tWOI2VGaFA8CnQAaxv60qVSfTU9Ird5gNGPuaVKlVW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" name="Content Placeholder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0659" y="1043605"/>
            <a:ext cx="2352260" cy="1687590"/>
          </a:xfrm>
          <a:prstGeom prst="rect">
            <a:avLst/>
          </a:prstGeom>
        </p:spPr>
      </p:pic>
      <p:pic>
        <p:nvPicPr>
          <p:cNvPr id="8" name="Picture 2" descr="C:\Users\Public\Pictures\22202NU\20140718_171748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160" y="2731194"/>
            <a:ext cx="1724980" cy="178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7503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Linc</a:t>
            </a:r>
            <a:r>
              <a:rPr lang="en-US" dirty="0"/>
              <a:t> </a:t>
            </a:r>
            <a:r>
              <a:rPr lang="en-US" dirty="0" smtClean="0"/>
              <a:t>Cummings  (External Outreach)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Email:  </a:t>
            </a:r>
            <a:r>
              <a:rPr lang="en-US" u="sng" dirty="0" smtClean="0">
                <a:hlinkClick r:id="rId2"/>
              </a:rPr>
              <a:t>Linc@cummingsleeds.com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Phone: </a:t>
            </a:r>
            <a:r>
              <a:rPr lang="en-US" u="sng" dirty="0" smtClean="0">
                <a:hlinkClick r:id="rId3"/>
              </a:rPr>
              <a:t>703.548.2611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/>
            </a:r>
            <a:br>
              <a:rPr lang="en-US" u="sng" dirty="0" smtClean="0"/>
            </a:br>
            <a:endParaRPr lang="en-US" dirty="0" smtClean="0"/>
          </a:p>
          <a:p>
            <a:r>
              <a:rPr lang="en-US" dirty="0" smtClean="0"/>
              <a:t>Diane </a:t>
            </a:r>
            <a:r>
              <a:rPr lang="en-US" dirty="0" err="1"/>
              <a:t>Litman</a:t>
            </a:r>
            <a:r>
              <a:rPr lang="en-US" dirty="0"/>
              <a:t> </a:t>
            </a:r>
            <a:r>
              <a:rPr lang="en-US" dirty="0" smtClean="0"/>
              <a:t>(Internal Coordination)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 </a:t>
            </a:r>
            <a:r>
              <a:rPr lang="en-US" u="sng" dirty="0" smtClean="0">
                <a:hlinkClick r:id="rId4"/>
              </a:rPr>
              <a:t>litmandc@gmail.com</a:t>
            </a:r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Phone</a:t>
            </a:r>
            <a:r>
              <a:rPr lang="en-US" dirty="0" smtClean="0"/>
              <a:t>:</a:t>
            </a:r>
            <a:r>
              <a:rPr lang="en-US" dirty="0"/>
              <a:t> </a:t>
            </a:r>
            <a:r>
              <a:rPr lang="en-US" u="sng" dirty="0" smtClean="0">
                <a:hlinkClick r:id="rId5"/>
              </a:rPr>
              <a:t>703.498.9798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4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Nearly 200 "Villages</a:t>
            </a:r>
            <a:r>
              <a:rPr lang="en-US" sz="2800" dirty="0"/>
              <a:t>" </a:t>
            </a:r>
            <a:r>
              <a:rPr lang="en-US" sz="2800" dirty="0" smtClean="0"/>
              <a:t>in 39 states and 4 countries </a:t>
            </a:r>
          </a:p>
          <a:p>
            <a:pPr lvl="1"/>
            <a:r>
              <a:rPr lang="en-US" sz="2400" dirty="0"/>
              <a:t>Since the early 2000s, Villages have emerged as an innovative model to help people remain </a:t>
            </a:r>
            <a:r>
              <a:rPr lang="en-US" sz="2400" dirty="0" smtClean="0"/>
              <a:t>in </a:t>
            </a:r>
            <a:r>
              <a:rPr lang="en-US" sz="2400" dirty="0"/>
              <a:t>their homes and to connect with their communities throughout later life. </a:t>
            </a:r>
            <a:endParaRPr lang="en-US" sz="2400" dirty="0" smtClean="0"/>
          </a:p>
          <a:p>
            <a:pPr lvl="1"/>
            <a:r>
              <a:rPr lang="en-US" sz="2400" dirty="0" smtClean="0"/>
              <a:t>Villages </a:t>
            </a:r>
            <a:r>
              <a:rPr lang="en-US" sz="2400" dirty="0"/>
              <a:t>have </a:t>
            </a:r>
            <a:r>
              <a:rPr lang="en-US" sz="2400" dirty="0" smtClean="0"/>
              <a:t>been </a:t>
            </a:r>
            <a:r>
              <a:rPr lang="en-US" sz="2400" dirty="0"/>
              <a:t>defined as self-governing, grassroots, community-based organizations that coordinate </a:t>
            </a:r>
            <a:r>
              <a:rPr lang="en-US" sz="2400" dirty="0" smtClean="0"/>
              <a:t>access </a:t>
            </a:r>
            <a:r>
              <a:rPr lang="en-US" sz="2400" dirty="0"/>
              <a:t>to a variety of supportive services to promote aging in place, social integration, </a:t>
            </a:r>
            <a:r>
              <a:rPr lang="en-US" sz="2400" dirty="0" smtClean="0"/>
              <a:t>health</a:t>
            </a:r>
            <a:r>
              <a:rPr lang="en-US" sz="2400" dirty="0"/>
              <a:t>, and </a:t>
            </a:r>
            <a:r>
              <a:rPr lang="en-US" sz="2400" dirty="0" smtClean="0"/>
              <a:t>well-being.</a:t>
            </a:r>
          </a:p>
          <a:p>
            <a:pPr lvl="1"/>
            <a:r>
              <a:rPr lang="en-US" sz="2400" dirty="0" smtClean="0"/>
              <a:t>Villages </a:t>
            </a:r>
            <a:r>
              <a:rPr lang="en-US" sz="2400" dirty="0"/>
              <a:t>can be either fee-charging (e.g., Capitol Hill) or voluntary (e.g., Bethesda) – about 50/50 in DC Metro </a:t>
            </a:r>
            <a:r>
              <a:rPr lang="en-US" sz="2400" dirty="0" smtClean="0"/>
              <a:t>area</a:t>
            </a:r>
          </a:p>
          <a:p>
            <a:pPr lvl="1"/>
            <a:r>
              <a:rPr lang="en-US" sz="2400" dirty="0"/>
              <a:t>22202 NU is one of </a:t>
            </a:r>
            <a:r>
              <a:rPr lang="en-US" sz="2400" dirty="0" smtClean="0"/>
              <a:t>almost 50 villages in </a:t>
            </a:r>
            <a:r>
              <a:rPr lang="en-US" sz="2400" dirty="0"/>
              <a:t>the DC metro area - Washington Area Village Exchange (WAVE</a:t>
            </a:r>
            <a:r>
              <a:rPr lang="en-US" sz="2400" dirty="0" smtClean="0"/>
              <a:t>)</a:t>
            </a:r>
            <a:endParaRPr lang="en-US" sz="2000" dirty="0"/>
          </a:p>
          <a:p>
            <a:pPr lvl="0"/>
            <a:r>
              <a:rPr lang="en-US" sz="2800" dirty="0" smtClean="0"/>
              <a:t>Arlington </a:t>
            </a:r>
            <a:r>
              <a:rPr lang="en-US" sz="2800" dirty="0"/>
              <a:t>Neighborhood Villages (ANV) </a:t>
            </a:r>
            <a:endParaRPr lang="en-US" sz="2800" dirty="0" smtClean="0"/>
          </a:p>
          <a:p>
            <a:pPr lvl="1"/>
            <a:r>
              <a:rPr lang="en-US" sz="2400" dirty="0" smtClean="0"/>
              <a:t>Our </a:t>
            </a:r>
            <a:r>
              <a:rPr lang="en-US" sz="2400" dirty="0"/>
              <a:t>neighborhood was initially to be </a:t>
            </a:r>
            <a:r>
              <a:rPr lang="en-US" sz="2400" dirty="0" smtClean="0"/>
              <a:t>an ANV pilot but isn’t because ANV model is fee-charging, 22202 NU is not</a:t>
            </a:r>
          </a:p>
          <a:p>
            <a:pPr lvl="1"/>
            <a:r>
              <a:rPr lang="en-US" sz="2400" dirty="0" smtClean="0"/>
              <a:t>In future, </a:t>
            </a:r>
            <a:r>
              <a:rPr lang="en-US" sz="2400" dirty="0"/>
              <a:t>22202 NU may merge with the broader </a:t>
            </a:r>
            <a:r>
              <a:rPr lang="en-US" sz="2400" dirty="0" smtClean="0"/>
              <a:t>ANV effort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3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589347"/>
              </p:ext>
            </p:extLst>
          </p:nvPr>
        </p:nvGraphicFramePr>
        <p:xfrm>
          <a:off x="685800" y="1219200"/>
          <a:ext cx="7772400" cy="4267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4869"/>
                <a:gridCol w="1047046"/>
                <a:gridCol w="1147708"/>
                <a:gridCol w="231027"/>
                <a:gridCol w="1031369"/>
                <a:gridCol w="1130381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Description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Arlington Ridge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</a:rPr>
                        <a:t>Aurora Highlands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#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#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Population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6,324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33.2%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8,725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45.7%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Age Distribution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#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#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</a:rPr>
                        <a:t>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Under 5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225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5 to 17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385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18 to 24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511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917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25 to 34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1,836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29.0%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3,152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36.1%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35 to 44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943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14.9%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1,321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45 to 54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11.4%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928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10.6%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4,620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7,076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81.1%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55 to 64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792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12.5%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730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65 to 74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506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8.0%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461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5.3%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75 to 84 years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4.4%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288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3.3%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 85 years and over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126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2.0%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170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1.9%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10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1,704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26.9%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1,649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18.9%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32080" y="5562600"/>
            <a:ext cx="7711919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Additional details may be found on the Arlington County website: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  <a:hlinkClick r:id="rId2"/>
              </a:rPr>
              <a:t>http://www.arlingtonva.us/departments/CPHD/planning/data_maps/Census/2010Census/civic/page82974.aspx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itchFamily="18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is derived from the 2010 census.  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/>
              <a:t>		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14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Neighbors helping neighbors enhance and extend a useful quality of life in their own </a:t>
            </a:r>
            <a:r>
              <a:rPr lang="en-US" dirty="0" smtClean="0"/>
              <a:t>homes</a:t>
            </a:r>
          </a:p>
          <a:p>
            <a:r>
              <a:rPr lang="en-US" dirty="0" smtClean="0"/>
              <a:t>Supporting from the heart: All volunteer</a:t>
            </a:r>
          </a:p>
          <a:p>
            <a:r>
              <a:rPr lang="en-US" dirty="0" smtClean="0"/>
              <a:t>Reciprocity of services - </a:t>
            </a:r>
            <a:r>
              <a:rPr lang="en-US" dirty="0"/>
              <a:t>Respect our neighbors for the diverse contributions they can make and appreciate everyone’s talents and abilities (i.e., </a:t>
            </a:r>
            <a:r>
              <a:rPr lang="en-US" dirty="0" smtClean="0"/>
              <a:t>participants </a:t>
            </a:r>
            <a:r>
              <a:rPr lang="en-US" dirty="0"/>
              <a:t>are encouraged to be both a service provider </a:t>
            </a:r>
            <a:r>
              <a:rPr lang="en-US" u="sng" dirty="0"/>
              <a:t>and</a:t>
            </a:r>
            <a:r>
              <a:rPr lang="en-US" dirty="0"/>
              <a:t> service requester</a:t>
            </a:r>
            <a:r>
              <a:rPr lang="en-US" dirty="0" smtClean="0"/>
              <a:t>)</a:t>
            </a:r>
          </a:p>
          <a:p>
            <a:r>
              <a:rPr lang="en-US" dirty="0"/>
              <a:t>Inter-generational, inter-species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KEY 22202 NU PRINCIPLES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6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Services Requested </a:t>
            </a:r>
            <a:r>
              <a:rPr lang="en-US" sz="2200" dirty="0" smtClean="0"/>
              <a:t>(as of July 15, 2014)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994814"/>
              </p:ext>
            </p:extLst>
          </p:nvPr>
        </p:nvGraphicFramePr>
        <p:xfrm>
          <a:off x="381000" y="1295400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92570" y="5715000"/>
            <a:ext cx="68868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124 Unique (not recurring) Requests (July 2013-July 2014)</a:t>
            </a:r>
          </a:p>
          <a:p>
            <a:r>
              <a:rPr lang="en-US" dirty="0" err="1" smtClean="0"/>
              <a:t>Avg</a:t>
            </a:r>
            <a:r>
              <a:rPr lang="en-US" dirty="0" smtClean="0"/>
              <a:t> = approximately 2/week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458368"/>
              </p:ext>
            </p:extLst>
          </p:nvPr>
        </p:nvGraphicFramePr>
        <p:xfrm>
          <a:off x="685800" y="1219200"/>
          <a:ext cx="7620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9224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high risk </a:t>
            </a:r>
            <a:r>
              <a:rPr lang="en-US" dirty="0" smtClean="0"/>
              <a:t>physical activities </a:t>
            </a:r>
            <a:r>
              <a:rPr lang="en-US" dirty="0"/>
              <a:t>(e.g., climb tall ladder to change battery in ceiling fire detector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rides to emergency/urgent </a:t>
            </a:r>
            <a:r>
              <a:rPr lang="en-US" dirty="0"/>
              <a:t>care </a:t>
            </a:r>
            <a:r>
              <a:rPr lang="en-US" dirty="0" smtClean="0"/>
              <a:t>(call </a:t>
            </a:r>
            <a:r>
              <a:rPr lang="en-US" dirty="0"/>
              <a:t>911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 in-home care-giving</a:t>
            </a:r>
          </a:p>
          <a:p>
            <a:r>
              <a:rPr lang="en-US" dirty="0" smtClean="0"/>
              <a:t>No patient advocacy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NOT Provided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3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Number </a:t>
            </a:r>
            <a:r>
              <a:rPr lang="en-US" b="1" dirty="0"/>
              <a:t>of Unique Service Requests: </a:t>
            </a:r>
            <a:r>
              <a:rPr lang="en-US" b="1" dirty="0" smtClean="0">
                <a:solidFill>
                  <a:srgbClr val="FF0000"/>
                </a:solidFill>
              </a:rPr>
              <a:t>124</a:t>
            </a:r>
            <a:r>
              <a:rPr lang="en-US" b="1" dirty="0" smtClean="0"/>
              <a:t> </a:t>
            </a:r>
            <a:r>
              <a:rPr lang="en-US" i="1" dirty="0"/>
              <a:t>(not including recurring originating from 1 </a:t>
            </a:r>
            <a:r>
              <a:rPr lang="en-US" i="1" dirty="0" smtClean="0"/>
              <a:t>request, and not including informal neighbor follow-on requests/offers of assistance)</a:t>
            </a:r>
            <a:endParaRPr lang="en-US" dirty="0"/>
          </a:p>
          <a:p>
            <a:r>
              <a:rPr lang="en-US" b="1" dirty="0"/>
              <a:t>Number of Service Requesters:  </a:t>
            </a:r>
            <a:r>
              <a:rPr lang="en-US" b="1" dirty="0" smtClean="0">
                <a:solidFill>
                  <a:srgbClr val="FF0000"/>
                </a:solidFill>
              </a:rPr>
              <a:t>27</a:t>
            </a:r>
            <a:r>
              <a:rPr lang="en-US" b="1" dirty="0" smtClean="0"/>
              <a:t> </a:t>
            </a:r>
            <a:r>
              <a:rPr lang="en-US" i="1" dirty="0"/>
              <a:t>(some are multiple requesters)</a:t>
            </a:r>
          </a:p>
          <a:p>
            <a:r>
              <a:rPr lang="en-US" b="1" dirty="0"/>
              <a:t>Number of Active </a:t>
            </a:r>
            <a:r>
              <a:rPr lang="en-US" b="1" dirty="0" smtClean="0"/>
              <a:t>Volunteers:  </a:t>
            </a:r>
            <a:r>
              <a:rPr lang="en-US" b="1" dirty="0" smtClean="0">
                <a:solidFill>
                  <a:srgbClr val="FF0000"/>
                </a:solidFill>
              </a:rPr>
              <a:t>83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/>
              <a:t>(those </a:t>
            </a:r>
            <a:r>
              <a:rPr lang="en-US" i="1" dirty="0" smtClean="0"/>
              <a:t>providing services)</a:t>
            </a:r>
            <a:endParaRPr lang="en-US" dirty="0"/>
          </a:p>
          <a:p>
            <a:r>
              <a:rPr lang="en-US" b="1" dirty="0"/>
              <a:t>Number of Participants </a:t>
            </a:r>
            <a:r>
              <a:rPr lang="en-US" i="1" dirty="0"/>
              <a:t>(e.g., both on mailing list &amp; providing/receiving </a:t>
            </a:r>
            <a:r>
              <a:rPr lang="en-US" i="1" dirty="0" smtClean="0"/>
              <a:t>services</a:t>
            </a:r>
            <a:r>
              <a:rPr lang="en-US" dirty="0" smtClean="0"/>
              <a:t>; </a:t>
            </a:r>
            <a:r>
              <a:rPr lang="en-US" i="1" dirty="0"/>
              <a:t>on average, 1-2 new participants are added per week</a:t>
            </a:r>
            <a:r>
              <a:rPr lang="en-US" i="1" dirty="0" smtClean="0"/>
              <a:t>)</a:t>
            </a:r>
            <a:r>
              <a:rPr lang="en-US" b="1" dirty="0" smtClean="0"/>
              <a:t>:  </a:t>
            </a:r>
            <a:r>
              <a:rPr lang="en-US" b="1" dirty="0" smtClean="0">
                <a:solidFill>
                  <a:srgbClr val="FF0000"/>
                </a:solidFill>
              </a:rPr>
              <a:t>165</a:t>
            </a:r>
          </a:p>
          <a:p>
            <a:r>
              <a:rPr lang="en-US" b="1" dirty="0"/>
              <a:t>Participant Diversity</a:t>
            </a:r>
            <a:r>
              <a:rPr lang="en-US" dirty="0"/>
              <a:t>:  Men, women, children, and animals of all ages!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62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>
            <a:noAutofit/>
          </a:bodyPr>
          <a:lstStyle/>
          <a:p>
            <a:pPr lvl="0"/>
            <a:r>
              <a:rPr lang="en-US" sz="2000" dirty="0"/>
              <a:t>Participants predominantly want to </a:t>
            </a:r>
            <a:r>
              <a:rPr lang="en-US" sz="2000" dirty="0" smtClean="0"/>
              <a:t>provide, </a:t>
            </a:r>
            <a:r>
              <a:rPr lang="en-US" sz="2000" dirty="0"/>
              <a:t>not receive, support from </a:t>
            </a:r>
            <a:r>
              <a:rPr lang="en-US" sz="2000" dirty="0" smtClean="0"/>
              <a:t>neighbors</a:t>
            </a:r>
            <a:endParaRPr lang="en-US" sz="2000" dirty="0"/>
          </a:p>
          <a:p>
            <a:pPr lvl="0"/>
            <a:r>
              <a:rPr lang="en-US" sz="2000" dirty="0" smtClean="0"/>
              <a:t>Support </a:t>
            </a:r>
            <a:r>
              <a:rPr lang="en-US" sz="2000" dirty="0"/>
              <a:t>model </a:t>
            </a:r>
            <a:r>
              <a:rPr lang="en-US" sz="2000" dirty="0" smtClean="0"/>
              <a:t>unsustainable </a:t>
            </a:r>
            <a:r>
              <a:rPr lang="en-US" sz="2000" dirty="0"/>
              <a:t>in long term </a:t>
            </a:r>
          </a:p>
          <a:p>
            <a:pPr lvl="1"/>
            <a:r>
              <a:rPr lang="en-US" sz="2000" dirty="0" smtClean="0"/>
              <a:t>Eventually need </a:t>
            </a:r>
            <a:r>
              <a:rPr lang="en-US" sz="2000" dirty="0"/>
              <a:t>more robust </a:t>
            </a:r>
            <a:r>
              <a:rPr lang="en-US" sz="2000" dirty="0" smtClean="0"/>
              <a:t>infrastructure and professionally trained staff </a:t>
            </a:r>
            <a:r>
              <a:rPr lang="en-US" sz="2000" dirty="0"/>
              <a:t>(e.g., central call center; full-time or multiple coordinators; volunteer vetting, </a:t>
            </a:r>
            <a:r>
              <a:rPr lang="en-US" sz="2000" dirty="0" smtClean="0"/>
              <a:t>training; IT support for website/database)</a:t>
            </a:r>
            <a:endParaRPr lang="en-US" sz="2000" dirty="0"/>
          </a:p>
          <a:p>
            <a:pPr lvl="1"/>
            <a:r>
              <a:rPr lang="en-US" sz="2000" dirty="0"/>
              <a:t>Costs being borne by individuals, not organization (e.g., </a:t>
            </a:r>
            <a:r>
              <a:rPr lang="en-US" sz="2000" dirty="0" smtClean="0"/>
              <a:t>brochures; </a:t>
            </a:r>
            <a:r>
              <a:rPr lang="en-US" sz="2000" dirty="0"/>
              <a:t>database/application </a:t>
            </a:r>
            <a:r>
              <a:rPr lang="en-US" sz="2000" dirty="0" smtClean="0"/>
              <a:t>development; association dues)</a:t>
            </a:r>
          </a:p>
          <a:p>
            <a:pPr lvl="0"/>
            <a:r>
              <a:rPr lang="en-US" sz="2000" dirty="0" smtClean="0"/>
              <a:t>Non-profit </a:t>
            </a:r>
            <a:r>
              <a:rPr lang="en-US" sz="2000" dirty="0"/>
              <a:t>organization not in place – any revenue </a:t>
            </a:r>
            <a:r>
              <a:rPr lang="en-US" sz="2000" dirty="0" smtClean="0"/>
              <a:t>applied </a:t>
            </a:r>
            <a:r>
              <a:rPr lang="en-US" sz="2000" dirty="0"/>
              <a:t>directly to entity providing service (e.g., web hosting</a:t>
            </a:r>
            <a:r>
              <a:rPr lang="en-US" sz="2000" dirty="0" smtClean="0"/>
              <a:t>)</a:t>
            </a:r>
            <a:endParaRPr lang="en-US" sz="2000" dirty="0"/>
          </a:p>
          <a:p>
            <a:pPr lvl="0"/>
            <a:r>
              <a:rPr lang="en-US" sz="2000" dirty="0"/>
              <a:t>Liability insurance not in place (though mitigated by “non-</a:t>
            </a:r>
            <a:r>
              <a:rPr lang="en-US" sz="2000" dirty="0" err="1"/>
              <a:t>sueable</a:t>
            </a:r>
            <a:r>
              <a:rPr lang="en-US" sz="2000" dirty="0"/>
              <a:t> entities” concept</a:t>
            </a:r>
            <a:r>
              <a:rPr lang="en-US" sz="2000" dirty="0" smtClean="0"/>
              <a:t>)</a:t>
            </a:r>
            <a:endParaRPr lang="en-US" sz="2000" dirty="0"/>
          </a:p>
          <a:p>
            <a:r>
              <a:rPr lang="en-US" sz="2000" dirty="0"/>
              <a:t>Privacy </a:t>
            </a:r>
            <a:r>
              <a:rPr lang="en-US" sz="2000" dirty="0" smtClean="0"/>
              <a:t>concerns limits web-enabled tools for efficiency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5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Volunteer to receive/provide </a:t>
            </a:r>
            <a:r>
              <a:rPr lang="en-US" sz="2800" dirty="0" smtClean="0"/>
              <a:t>services</a:t>
            </a:r>
            <a:endParaRPr lang="en-US" sz="2400" dirty="0"/>
          </a:p>
          <a:p>
            <a:pPr lvl="0"/>
            <a:r>
              <a:rPr lang="en-US" sz="2800" dirty="0" smtClean="0"/>
              <a:t>Outreach</a:t>
            </a:r>
            <a:endParaRPr lang="en-US" sz="2400" dirty="0"/>
          </a:p>
          <a:p>
            <a:pPr lvl="1"/>
            <a:r>
              <a:rPr lang="en-US" sz="2400" dirty="0"/>
              <a:t>Share info on 22202 NU with others in neighborhood (e.g., brochure/newsletter distribution; through churches or other venues)</a:t>
            </a:r>
            <a:endParaRPr lang="en-US" sz="2000" dirty="0"/>
          </a:p>
          <a:p>
            <a:pPr lvl="1"/>
            <a:r>
              <a:rPr lang="en-US" sz="2400" dirty="0"/>
              <a:t>Host/coordinate open houses, living room chats/get-acquainted/outreach block parties</a:t>
            </a:r>
            <a:endParaRPr lang="en-US" sz="2000" dirty="0"/>
          </a:p>
          <a:p>
            <a:pPr lvl="0"/>
            <a:r>
              <a:rPr lang="en-US" sz="2800" dirty="0"/>
              <a:t>Administrative </a:t>
            </a:r>
            <a:r>
              <a:rPr lang="en-US" sz="2800" dirty="0" smtClean="0"/>
              <a:t>and IT support 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Do?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9A90D-0C81-4026-9902-93671DAF015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56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851</TotalTime>
  <Words>734</Words>
  <Application>Microsoft Office PowerPoint</Application>
  <PresentationFormat>On-screen Show (4:3)</PresentationFormat>
  <Paragraphs>159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PowerPoint Presentation</vt:lpstr>
      <vt:lpstr>BACKGROUND</vt:lpstr>
      <vt:lpstr>Demographics</vt:lpstr>
      <vt:lpstr>KEY 22202 NU PRINCIPLES</vt:lpstr>
      <vt:lpstr>Services Requested (as of July 15, 2014)</vt:lpstr>
      <vt:lpstr>Services NOT Provided</vt:lpstr>
      <vt:lpstr>Participants</vt:lpstr>
      <vt:lpstr>Challenges</vt:lpstr>
      <vt:lpstr>What Can You Do?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22202 NEIGHBORS UNITED 22202 NU</dc:title>
  <dc:creator>Diane</dc:creator>
  <cp:lastModifiedBy>Diane</cp:lastModifiedBy>
  <cp:revision>32</cp:revision>
  <dcterms:created xsi:type="dcterms:W3CDTF">2014-07-14T20:46:01Z</dcterms:created>
  <dcterms:modified xsi:type="dcterms:W3CDTF">2014-07-20T17:02:42Z</dcterms:modified>
</cp:coreProperties>
</file>